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64" userDrawn="1">
          <p15:clr>
            <a:srgbClr val="A4A3A4"/>
          </p15:clr>
        </p15:guide>
        <p15:guide id="2" orient="horz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744BA7-0B26-C3EA-E49B-D876B09B6E86}" name="Bryony Wolf" initials="BW" userId="S::brwolf@microsoft.com::78cfe9c3-700f-40fc-b779-d4321f1c8c6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dison Stevens" initials="AS" lastIdx="1" clrIdx="0">
    <p:extLst>
      <p:ext uri="{19B8F6BF-5375-455C-9EA6-DF929625EA0E}">
        <p15:presenceInfo xmlns:p15="http://schemas.microsoft.com/office/powerpoint/2012/main" userId="S::addison@audienz.com::96d7261b-d39d-4d41-b59c-db53cd8450fa" providerId="AD"/>
      </p:ext>
    </p:extLst>
  </p:cmAuthor>
  <p:cmAuthor id="2" name="Christian Tysklind" initials="CT" lastIdx="2" clrIdx="1">
    <p:extLst>
      <p:ext uri="{19B8F6BF-5375-455C-9EA6-DF929625EA0E}">
        <p15:presenceInfo xmlns:p15="http://schemas.microsoft.com/office/powerpoint/2012/main" userId="S::christian@audienz.com::ed51fabd-3209-437b-9159-d54595df9c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2774"/>
    <a:srgbClr val="D59DFF"/>
    <a:srgbClr val="3A143A"/>
    <a:srgbClr val="002060"/>
    <a:srgbClr val="191919"/>
    <a:srgbClr val="EAEAEA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815E9-6E18-428B-B833-5BAB74E56AE4}" v="1" dt="2020-06-19T19:55:36.924"/>
    <p1510:client id="{E3DD72AA-BBDC-F386-701E-D123A7E5224D}" v="17" dt="2020-06-18T22:07:19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6" autoAdjust="0"/>
    <p:restoredTop sz="94694"/>
  </p:normalViewPr>
  <p:slideViewPr>
    <p:cSldViewPr snapToGrid="0">
      <p:cViewPr varScale="1">
        <p:scale>
          <a:sx n="81" d="100"/>
          <a:sy n="81" d="100"/>
        </p:scale>
        <p:origin x="3252" y="108"/>
      </p:cViewPr>
      <p:guideLst>
        <p:guide pos="264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dison Stevens" userId="S::addison@audienz.com::96d7261b-d39d-4d41-b59c-db53cd8450fa" providerId="AD" clId="Web-{E3DD72AA-BBDC-F386-701E-D123A7E5224D}"/>
    <pc:docChg chg="modSld">
      <pc:chgData name="Addison Stevens" userId="S::addison@audienz.com::96d7261b-d39d-4d41-b59c-db53cd8450fa" providerId="AD" clId="Web-{E3DD72AA-BBDC-F386-701E-D123A7E5224D}" dt="2020-06-18T22:07:19.122" v="16"/>
      <pc:docMkLst>
        <pc:docMk/>
      </pc:docMkLst>
      <pc:sldChg chg="modSp delCm">
        <pc:chgData name="Addison Stevens" userId="S::addison@audienz.com::96d7261b-d39d-4d41-b59c-db53cd8450fa" providerId="AD" clId="Web-{E3DD72AA-BBDC-F386-701E-D123A7E5224D}" dt="2020-06-18T22:07:19.122" v="16"/>
        <pc:sldMkLst>
          <pc:docMk/>
          <pc:sldMk cId="135001822" sldId="257"/>
        </pc:sldMkLst>
        <pc:spChg chg="mod">
          <ac:chgData name="Addison Stevens" userId="S::addison@audienz.com::96d7261b-d39d-4d41-b59c-db53cd8450fa" providerId="AD" clId="Web-{E3DD72AA-BBDC-F386-701E-D123A7E5224D}" dt="2020-06-18T22:07:06.466" v="14" actId="20577"/>
          <ac:spMkLst>
            <pc:docMk/>
            <pc:sldMk cId="135001822" sldId="257"/>
            <ac:spMk id="138" creationId="{C632141F-DB57-4651-A9DB-30659A3719C5}"/>
          </ac:spMkLst>
        </pc:spChg>
      </pc:sldChg>
    </pc:docChg>
  </pc:docChgLst>
  <pc:docChgLst>
    <pc:chgData name="Corinne Kaulia" userId="21825efb-0f48-40b6-af36-bc7cf7adbae0" providerId="ADAL" clId="{73A815E9-6E18-428B-B833-5BAB74E56AE4}"/>
    <pc:docChg chg="modSld">
      <pc:chgData name="Corinne Kaulia" userId="21825efb-0f48-40b6-af36-bc7cf7adbae0" providerId="ADAL" clId="{73A815E9-6E18-428B-B833-5BAB74E56AE4}" dt="2020-06-19T19:55:56.712" v="7" actId="20577"/>
      <pc:docMkLst>
        <pc:docMk/>
      </pc:docMkLst>
      <pc:sldChg chg="modSp">
        <pc:chgData name="Corinne Kaulia" userId="21825efb-0f48-40b6-af36-bc7cf7adbae0" providerId="ADAL" clId="{73A815E9-6E18-428B-B833-5BAB74E56AE4}" dt="2020-06-19T19:55:56.712" v="7" actId="20577"/>
        <pc:sldMkLst>
          <pc:docMk/>
          <pc:sldMk cId="135001822" sldId="257"/>
        </pc:sldMkLst>
        <pc:spChg chg="mod">
          <ac:chgData name="Corinne Kaulia" userId="21825efb-0f48-40b6-af36-bc7cf7adbae0" providerId="ADAL" clId="{73A815E9-6E18-428B-B833-5BAB74E56AE4}" dt="2020-06-19T19:54:52.720" v="2" actId="20577"/>
          <ac:spMkLst>
            <pc:docMk/>
            <pc:sldMk cId="135001822" sldId="257"/>
            <ac:spMk id="50" creationId="{04EE5235-DBA4-43F2-A600-B99CF7EBF7CA}"/>
          </ac:spMkLst>
        </pc:spChg>
        <pc:spChg chg="mod">
          <ac:chgData name="Corinne Kaulia" userId="21825efb-0f48-40b6-af36-bc7cf7adbae0" providerId="ADAL" clId="{73A815E9-6E18-428B-B833-5BAB74E56AE4}" dt="2020-06-19T19:55:56.712" v="7" actId="20577"/>
          <ac:spMkLst>
            <pc:docMk/>
            <pc:sldMk cId="135001822" sldId="257"/>
            <ac:spMk id="138" creationId="{C632141F-DB57-4651-A9DB-30659A3719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0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6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2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1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2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8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03B1-74FB-4678-962B-EDE2B02936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EA5E-14D5-4834-A41A-4F5EF2B64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71" userDrawn="1">
          <p15:clr>
            <a:srgbClr val="F26B43"/>
          </p15:clr>
        </p15:guide>
        <p15:guide id="2" pos="137" userDrawn="1">
          <p15:clr>
            <a:srgbClr val="F26B43"/>
          </p15:clr>
        </p15:guide>
        <p15:guide id="3" pos="4183" userDrawn="1">
          <p15:clr>
            <a:srgbClr val="F26B43"/>
          </p15:clr>
        </p15:guide>
        <p15:guide id="4" orient="horz" pos="56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687C1B7-2E30-4930-8064-3F8E1D41DAAA}"/>
              </a:ext>
            </a:extLst>
          </p:cNvPr>
          <p:cNvSpPr/>
          <p:nvPr/>
        </p:nvSpPr>
        <p:spPr>
          <a:xfrm>
            <a:off x="-1634" y="2306"/>
            <a:ext cx="6859635" cy="27754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4EE5235-DBA4-43F2-A600-B99CF7EBF7CA}"/>
              </a:ext>
            </a:extLst>
          </p:cNvPr>
          <p:cNvSpPr/>
          <p:nvPr/>
        </p:nvSpPr>
        <p:spPr>
          <a:xfrm>
            <a:off x="224656" y="658174"/>
            <a:ext cx="4122262" cy="697047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kern="1400" dirty="0">
                <a:solidFill>
                  <a:schemeClr val="bg1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Low-code drives </a:t>
            </a:r>
            <a:br>
              <a:rPr lang="en-US" sz="2200" kern="1400" dirty="0">
                <a:solidFill>
                  <a:schemeClr val="bg1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</a:br>
            <a:r>
              <a:rPr lang="en-US" sz="2200" kern="1400" dirty="0">
                <a:solidFill>
                  <a:schemeClr val="bg1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business transformation</a:t>
            </a:r>
            <a:endParaRPr lang="en-US" sz="2200" kern="1400" dirty="0">
              <a:solidFill>
                <a:srgbClr val="D59DFF"/>
              </a:solidFill>
              <a:latin typeface="Segoe UI Semibold" panose="020B0702040204020203" pitchFamily="34" charset="0"/>
              <a:ea typeface="Times New Roman" panose="02020603050405020304" pitchFamily="18" charset="0"/>
              <a:cs typeface="Segoe UI Semibold" panose="020B0702040204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FDD0B8-E7D4-48B5-A3E5-0EA326D35267}"/>
              </a:ext>
            </a:extLst>
          </p:cNvPr>
          <p:cNvSpPr txBox="1"/>
          <p:nvPr/>
        </p:nvSpPr>
        <p:spPr>
          <a:xfrm>
            <a:off x="224655" y="1393690"/>
            <a:ext cx="3995978" cy="101566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Low-code development platforms are on the rise, allowing businesses to more easily develop custom applications to solve their unique challenges. Microsoft </a:t>
            </a:r>
            <a:r>
              <a:rPr lang="en-US" sz="1200" dirty="0">
                <a:solidFill>
                  <a:srgbClr val="D59DFF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Power Apps</a:t>
            </a:r>
            <a:r>
              <a:rPr lang="en-US" sz="12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uses this approach to help businesses reduce development costs and increase overall efficiency. </a:t>
            </a:r>
          </a:p>
        </p:txBody>
      </p:sp>
      <p:pic>
        <p:nvPicPr>
          <p:cNvPr id="53" name="Picture 5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E8FE9D-9665-47B5-A47D-4A1240BE6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1" y="97758"/>
            <a:ext cx="965981" cy="433787"/>
          </a:xfrm>
          <a:prstGeom prst="rect">
            <a:avLst/>
          </a:prstGeom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C632141F-DB57-4651-A9DB-30659A3719C5}"/>
              </a:ext>
            </a:extLst>
          </p:cNvPr>
          <p:cNvSpPr/>
          <p:nvPr/>
        </p:nvSpPr>
        <p:spPr>
          <a:xfrm>
            <a:off x="224655" y="2949778"/>
            <a:ext cx="6488748" cy="553998"/>
          </a:xfrm>
          <a:prstGeom prst="rect">
            <a:avLst/>
          </a:prstGeom>
          <a:noFill/>
        </p:spPr>
        <p:txBody>
          <a:bodyPr wrap="square" lIns="0" tIns="0" rIns="0" bIns="0" anchor="t">
            <a:spAutoFit/>
          </a:bodyPr>
          <a:lstStyle/>
          <a:p>
            <a:r>
              <a:rPr lang="en-US" sz="1200" dirty="0">
                <a:latin typeface="Segoe UI"/>
                <a:ea typeface="+mn-lt"/>
                <a:cs typeface="+mn-lt"/>
              </a:rPr>
              <a:t>Microsoft is recognized by analysts as a leader in low-code application development platforms, demonstrating a strong strategy and vision, and ability to execute. Learn why and discover the benefits of </a:t>
            </a:r>
            <a:r>
              <a:rPr lang="en-US" sz="1200" dirty="0">
                <a:solidFill>
                  <a:srgbClr val="742774"/>
                </a:solidFill>
                <a:latin typeface="Segoe UI Semibold" panose="020B0702040204020203" pitchFamily="34" charset="0"/>
                <a:ea typeface="+mn-lt"/>
                <a:cs typeface="Segoe UI Semibold" panose="020B0702040204020203" pitchFamily="34" charset="0"/>
              </a:rPr>
              <a:t>Power Apps</a:t>
            </a:r>
            <a:r>
              <a:rPr lang="en-US" sz="1200" dirty="0">
                <a:latin typeface="Segoe UI"/>
                <a:ea typeface="+mn-lt"/>
                <a:cs typeface="+mn-lt"/>
              </a:rPr>
              <a:t>, outlined in a recent commissioned study by Forrester Consulting.</a:t>
            </a:r>
            <a:endParaRPr lang="en-US" b="1" dirty="0">
              <a:latin typeface="Segoe UI"/>
              <a:cs typeface="Segoe U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65BDAE-D4FD-4E31-B9D7-CC7B9C58574E}"/>
              </a:ext>
            </a:extLst>
          </p:cNvPr>
          <p:cNvGrpSpPr/>
          <p:nvPr/>
        </p:nvGrpSpPr>
        <p:grpSpPr>
          <a:xfrm>
            <a:off x="326701" y="7250859"/>
            <a:ext cx="6288404" cy="731516"/>
            <a:chOff x="342194" y="8392370"/>
            <a:chExt cx="6288404" cy="731516"/>
          </a:xfrm>
        </p:grpSpPr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3ECA1182-D2E2-45BF-BDF5-7FEEC6BD4783}"/>
                </a:ext>
              </a:extLst>
            </p:cNvPr>
            <p:cNvSpPr/>
            <p:nvPr/>
          </p:nvSpPr>
          <p:spPr>
            <a:xfrm>
              <a:off x="4750914" y="8392370"/>
              <a:ext cx="1879684" cy="6078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worker hours saved from streamlined and automated activities (Year 3)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783A3303-9140-4B4D-985D-D2B728561ACD}"/>
                </a:ext>
              </a:extLst>
            </p:cNvPr>
            <p:cNvSpPr/>
            <p:nvPr/>
          </p:nvSpPr>
          <p:spPr>
            <a:xfrm>
              <a:off x="342194" y="8392370"/>
              <a:ext cx="1708804" cy="7315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hours/week average improvement in </a:t>
              </a:r>
              <a:b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line-of-business </a:t>
              </a:r>
              <a:b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employee productivity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C1B66B9D-986A-441B-90F7-019966E0743D}"/>
                </a:ext>
              </a:extLst>
            </p:cNvPr>
            <p:cNvSpPr/>
            <p:nvPr/>
          </p:nvSpPr>
          <p:spPr>
            <a:xfrm>
              <a:off x="2503834" y="8392370"/>
              <a:ext cx="1879684" cy="73151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of global developers reported using low-code platforms </a:t>
              </a:r>
              <a:b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and another 23% planned</a:t>
              </a:r>
              <a:b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to do so within the year</a:t>
              </a:r>
            </a:p>
          </p:txBody>
        </p:sp>
      </p:grpSp>
      <p:sp>
        <p:nvSpPr>
          <p:cNvPr id="56" name="Oval 55">
            <a:extLst>
              <a:ext uri="{FF2B5EF4-FFF2-40B4-BE49-F238E27FC236}">
                <a16:creationId xmlns:a16="http://schemas.microsoft.com/office/drawing/2014/main" id="{11BD2458-7E6A-4715-9BD4-64D4225CA7FF}"/>
              </a:ext>
            </a:extLst>
          </p:cNvPr>
          <p:cNvSpPr/>
          <p:nvPr/>
        </p:nvSpPr>
        <p:spPr>
          <a:xfrm>
            <a:off x="5309502" y="5957364"/>
            <a:ext cx="731520" cy="731520"/>
          </a:xfrm>
          <a:prstGeom prst="ellipse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8016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sz="2600" dirty="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132,000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006EE49-41DE-4907-B71C-A19E68D3A7C9}"/>
              </a:ext>
            </a:extLst>
          </p:cNvPr>
          <p:cNvSpPr/>
          <p:nvPr/>
        </p:nvSpPr>
        <p:spPr>
          <a:xfrm>
            <a:off x="815342" y="5957364"/>
            <a:ext cx="731520" cy="731520"/>
          </a:xfrm>
          <a:prstGeom prst="ellipse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8016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sz="260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3.2</a:t>
            </a:r>
            <a:endParaRPr lang="en-US" sz="2600" dirty="0">
              <a:solidFill>
                <a:srgbClr val="74277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23B9B63C-A127-484F-B7BF-566604852C19}"/>
              </a:ext>
            </a:extLst>
          </p:cNvPr>
          <p:cNvSpPr/>
          <p:nvPr/>
        </p:nvSpPr>
        <p:spPr>
          <a:xfrm>
            <a:off x="3031830" y="5957364"/>
            <a:ext cx="731520" cy="731520"/>
          </a:xfrm>
          <a:prstGeom prst="ellipse">
            <a:avLst/>
          </a:prstGeom>
          <a:solidFill>
            <a:schemeClr val="bg1"/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8016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sz="260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22%</a:t>
            </a:r>
            <a:endParaRPr lang="en-US" sz="2600" dirty="0">
              <a:solidFill>
                <a:srgbClr val="742774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F876B2B0-3CD7-4F92-96F2-D589AAB6ACC1}"/>
              </a:ext>
            </a:extLst>
          </p:cNvPr>
          <p:cNvCxnSpPr>
            <a:cxnSpLocks/>
            <a:stCxn id="179" idx="2"/>
            <a:endCxn id="178" idx="6"/>
          </p:cNvCxnSpPr>
          <p:nvPr/>
        </p:nvCxnSpPr>
        <p:spPr>
          <a:xfrm flipH="1">
            <a:off x="1546867" y="6323124"/>
            <a:ext cx="1484967" cy="0"/>
          </a:xfrm>
          <a:prstGeom prst="line">
            <a:avLst/>
          </a:prstGeom>
          <a:ln w="6350" cap="rnd">
            <a:solidFill>
              <a:srgbClr val="742774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5A81427E-1106-4215-B568-F30FF75DD5F1}"/>
              </a:ext>
            </a:extLst>
          </p:cNvPr>
          <p:cNvCxnSpPr>
            <a:cxnSpLocks/>
            <a:stCxn id="183" idx="2"/>
            <a:endCxn id="179" idx="6"/>
          </p:cNvCxnSpPr>
          <p:nvPr/>
        </p:nvCxnSpPr>
        <p:spPr>
          <a:xfrm flipH="1">
            <a:off x="3763355" y="6323124"/>
            <a:ext cx="1546153" cy="0"/>
          </a:xfrm>
          <a:prstGeom prst="line">
            <a:avLst/>
          </a:prstGeom>
          <a:ln w="6350" cap="rnd">
            <a:solidFill>
              <a:srgbClr val="742774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Oval 182">
            <a:extLst>
              <a:ext uri="{FF2B5EF4-FFF2-40B4-BE49-F238E27FC236}">
                <a16:creationId xmlns:a16="http://schemas.microsoft.com/office/drawing/2014/main" id="{8CBDF3D3-2D78-4274-9E32-CA637960292D}"/>
              </a:ext>
            </a:extLst>
          </p:cNvPr>
          <p:cNvSpPr/>
          <p:nvPr/>
        </p:nvSpPr>
        <p:spPr>
          <a:xfrm>
            <a:off x="5309502" y="5957364"/>
            <a:ext cx="731520" cy="731520"/>
          </a:xfrm>
          <a:prstGeom prst="ellipse">
            <a:avLst/>
          </a:prstGeom>
          <a:solidFill>
            <a:schemeClr val="bg1"/>
          </a:solidFill>
          <a:ln w="6350">
            <a:solidFill>
              <a:srgbClr val="74277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8016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sz="2600" dirty="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191" name="Clock_E917" title="Icon of a clock">
            <a:extLst>
              <a:ext uri="{FF2B5EF4-FFF2-40B4-BE49-F238E27FC236}">
                <a16:creationId xmlns:a16="http://schemas.microsoft.com/office/drawing/2014/main" id="{22532A8F-B8C7-4C8B-A1D9-097A548A306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501000" y="6148776"/>
            <a:ext cx="348526" cy="348696"/>
          </a:xfrm>
          <a:custGeom>
            <a:avLst/>
            <a:gdLst>
              <a:gd name="T0" fmla="*/ 1610 w 3220"/>
              <a:gd name="T1" fmla="*/ 0 h 3220"/>
              <a:gd name="T2" fmla="*/ 0 w 3220"/>
              <a:gd name="T3" fmla="*/ 1610 h 3220"/>
              <a:gd name="T4" fmla="*/ 1610 w 3220"/>
              <a:gd name="T5" fmla="*/ 3220 h 3220"/>
              <a:gd name="T6" fmla="*/ 3220 w 3220"/>
              <a:gd name="T7" fmla="*/ 1610 h 3220"/>
              <a:gd name="T8" fmla="*/ 1610 w 3220"/>
              <a:gd name="T9" fmla="*/ 0 h 3220"/>
              <a:gd name="T10" fmla="*/ 1486 w 3220"/>
              <a:gd name="T11" fmla="*/ 619 h 3220"/>
              <a:gd name="T12" fmla="*/ 1486 w 3220"/>
              <a:gd name="T13" fmla="*/ 1734 h 3220"/>
              <a:gd name="T14" fmla="*/ 2353 w 3220"/>
              <a:gd name="T15" fmla="*/ 1734 h 3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20" h="3220">
                <a:moveTo>
                  <a:pt x="1610" y="0"/>
                </a:moveTo>
                <a:cubicBezTo>
                  <a:pt x="721" y="0"/>
                  <a:pt x="0" y="721"/>
                  <a:pt x="0" y="1610"/>
                </a:cubicBezTo>
                <a:cubicBezTo>
                  <a:pt x="0" y="2499"/>
                  <a:pt x="721" y="3220"/>
                  <a:pt x="1610" y="3220"/>
                </a:cubicBezTo>
                <a:cubicBezTo>
                  <a:pt x="2499" y="3220"/>
                  <a:pt x="3220" y="2499"/>
                  <a:pt x="3220" y="1610"/>
                </a:cubicBezTo>
                <a:cubicBezTo>
                  <a:pt x="3220" y="721"/>
                  <a:pt x="2499" y="0"/>
                  <a:pt x="1610" y="0"/>
                </a:cubicBezTo>
                <a:close/>
                <a:moveTo>
                  <a:pt x="1486" y="619"/>
                </a:moveTo>
                <a:cubicBezTo>
                  <a:pt x="1486" y="1734"/>
                  <a:pt x="1486" y="1734"/>
                  <a:pt x="1486" y="1734"/>
                </a:cubicBezTo>
                <a:cubicBezTo>
                  <a:pt x="2353" y="1734"/>
                  <a:pt x="2353" y="1734"/>
                  <a:pt x="2353" y="1734"/>
                </a:cubicBezTo>
              </a:path>
            </a:pathLst>
          </a:custGeom>
          <a:noFill/>
          <a:ln w="15875" cap="sq">
            <a:solidFill>
              <a:srgbClr val="74277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A10AA453-0539-4B96-BA45-2C4A2709919E}"/>
              </a:ext>
            </a:extLst>
          </p:cNvPr>
          <p:cNvSpPr/>
          <p:nvPr/>
        </p:nvSpPr>
        <p:spPr>
          <a:xfrm>
            <a:off x="815342" y="5957364"/>
            <a:ext cx="731520" cy="731520"/>
          </a:xfrm>
          <a:prstGeom prst="ellipse">
            <a:avLst/>
          </a:prstGeom>
          <a:solidFill>
            <a:schemeClr val="bg1"/>
          </a:solidFill>
          <a:ln w="6350">
            <a:solidFill>
              <a:srgbClr val="74277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8016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sz="2600" dirty="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192" name="DevUpdate_ECC5" title="Icon of a clock with an arrow around it pointing clockwise">
            <a:extLst>
              <a:ext uri="{FF2B5EF4-FFF2-40B4-BE49-F238E27FC236}">
                <a16:creationId xmlns:a16="http://schemas.microsoft.com/office/drawing/2014/main" id="{183F0961-CA2A-4FF0-BFF1-099D49B0B1D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05681" y="6147495"/>
            <a:ext cx="350842" cy="351258"/>
          </a:xfrm>
          <a:custGeom>
            <a:avLst/>
            <a:gdLst>
              <a:gd name="T0" fmla="*/ 2500 w 3750"/>
              <a:gd name="T1" fmla="*/ 2750 h 3750"/>
              <a:gd name="T2" fmla="*/ 1750 w 3750"/>
              <a:gd name="T3" fmla="*/ 2000 h 3750"/>
              <a:gd name="T4" fmla="*/ 1750 w 3750"/>
              <a:gd name="T5" fmla="*/ 875 h 3750"/>
              <a:gd name="T6" fmla="*/ 2875 w 3750"/>
              <a:gd name="T7" fmla="*/ 1250 h 3750"/>
              <a:gd name="T8" fmla="*/ 3750 w 3750"/>
              <a:gd name="T9" fmla="*/ 1250 h 3750"/>
              <a:gd name="T10" fmla="*/ 3750 w 3750"/>
              <a:gd name="T11" fmla="*/ 375 h 3750"/>
              <a:gd name="T12" fmla="*/ 3641 w 3750"/>
              <a:gd name="T13" fmla="*/ 1250 h 3750"/>
              <a:gd name="T14" fmla="*/ 1875 w 3750"/>
              <a:gd name="T15" fmla="*/ 0 h 3750"/>
              <a:gd name="T16" fmla="*/ 0 w 3750"/>
              <a:gd name="T17" fmla="*/ 1875 h 3750"/>
              <a:gd name="T18" fmla="*/ 1875 w 3750"/>
              <a:gd name="T19" fmla="*/ 3750 h 3750"/>
              <a:gd name="T20" fmla="*/ 3681 w 3750"/>
              <a:gd name="T21" fmla="*/ 2375 h 3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50" h="3750">
                <a:moveTo>
                  <a:pt x="2500" y="2750"/>
                </a:moveTo>
                <a:cubicBezTo>
                  <a:pt x="1750" y="2000"/>
                  <a:pt x="1750" y="2000"/>
                  <a:pt x="1750" y="2000"/>
                </a:cubicBezTo>
                <a:cubicBezTo>
                  <a:pt x="1750" y="875"/>
                  <a:pt x="1750" y="875"/>
                  <a:pt x="1750" y="875"/>
                </a:cubicBezTo>
                <a:moveTo>
                  <a:pt x="2875" y="1250"/>
                </a:moveTo>
                <a:cubicBezTo>
                  <a:pt x="3750" y="1250"/>
                  <a:pt x="3750" y="1250"/>
                  <a:pt x="3750" y="1250"/>
                </a:cubicBezTo>
                <a:cubicBezTo>
                  <a:pt x="3750" y="375"/>
                  <a:pt x="3750" y="375"/>
                  <a:pt x="3750" y="375"/>
                </a:cubicBezTo>
                <a:moveTo>
                  <a:pt x="3641" y="1250"/>
                </a:moveTo>
                <a:cubicBezTo>
                  <a:pt x="3383" y="522"/>
                  <a:pt x="2691" y="0"/>
                  <a:pt x="1875" y="0"/>
                </a:cubicBezTo>
                <a:cubicBezTo>
                  <a:pt x="839" y="0"/>
                  <a:pt x="0" y="839"/>
                  <a:pt x="0" y="1875"/>
                </a:cubicBezTo>
                <a:cubicBezTo>
                  <a:pt x="0" y="2911"/>
                  <a:pt x="839" y="3750"/>
                  <a:pt x="1875" y="3750"/>
                </a:cubicBezTo>
                <a:cubicBezTo>
                  <a:pt x="2737" y="3750"/>
                  <a:pt x="3461" y="3167"/>
                  <a:pt x="3681" y="2375"/>
                </a:cubicBezTo>
              </a:path>
            </a:pathLst>
          </a:custGeom>
          <a:noFill/>
          <a:ln w="15875" cap="sq">
            <a:solidFill>
              <a:srgbClr val="74277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F1B09FC6-D8CB-433C-A832-801DAD16F378}"/>
              </a:ext>
            </a:extLst>
          </p:cNvPr>
          <p:cNvSpPr/>
          <p:nvPr/>
        </p:nvSpPr>
        <p:spPr>
          <a:xfrm>
            <a:off x="3031830" y="5957364"/>
            <a:ext cx="731520" cy="731520"/>
          </a:xfrm>
          <a:prstGeom prst="ellipse">
            <a:avLst/>
          </a:prstGeom>
          <a:solidFill>
            <a:schemeClr val="bg1"/>
          </a:solidFill>
          <a:ln w="6350">
            <a:solidFill>
              <a:srgbClr val="74277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280160" rIns="0" bIns="0" rtlCol="0" anchor="ctr"/>
          <a:lstStyle/>
          <a:p>
            <a:pPr algn="ctr">
              <a:spcBef>
                <a:spcPts val="600"/>
              </a:spcBef>
            </a:pPr>
            <a:r>
              <a:rPr lang="en-US" sz="2600" dirty="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198" name="globe_4" title="Icon of the earth">
            <a:extLst>
              <a:ext uri="{FF2B5EF4-FFF2-40B4-BE49-F238E27FC236}">
                <a16:creationId xmlns:a16="http://schemas.microsoft.com/office/drawing/2014/main" id="{B38D8C71-419F-444F-9CCF-13AAC37DAA4C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3215330" y="6140244"/>
            <a:ext cx="364520" cy="365760"/>
          </a:xfrm>
          <a:custGeom>
            <a:avLst/>
            <a:gdLst>
              <a:gd name="T0" fmla="*/ 0 w 332"/>
              <a:gd name="T1" fmla="*/ 167 h 333"/>
              <a:gd name="T2" fmla="*/ 36 w 332"/>
              <a:gd name="T3" fmla="*/ 63 h 333"/>
              <a:gd name="T4" fmla="*/ 166 w 332"/>
              <a:gd name="T5" fmla="*/ 0 h 333"/>
              <a:gd name="T6" fmla="*/ 332 w 332"/>
              <a:gd name="T7" fmla="*/ 167 h 333"/>
              <a:gd name="T8" fmla="*/ 166 w 332"/>
              <a:gd name="T9" fmla="*/ 333 h 333"/>
              <a:gd name="T10" fmla="*/ 0 w 332"/>
              <a:gd name="T11" fmla="*/ 167 h 333"/>
              <a:gd name="T12" fmla="*/ 89 w 332"/>
              <a:gd name="T13" fmla="*/ 314 h 333"/>
              <a:gd name="T14" fmla="*/ 102 w 332"/>
              <a:gd name="T15" fmla="*/ 299 h 333"/>
              <a:gd name="T16" fmla="*/ 98 w 332"/>
              <a:gd name="T17" fmla="*/ 272 h 333"/>
              <a:gd name="T18" fmla="*/ 72 w 332"/>
              <a:gd name="T19" fmla="*/ 255 h 333"/>
              <a:gd name="T20" fmla="*/ 42 w 332"/>
              <a:gd name="T21" fmla="*/ 246 h 333"/>
              <a:gd name="T22" fmla="*/ 21 w 332"/>
              <a:gd name="T23" fmla="*/ 217 h 333"/>
              <a:gd name="T24" fmla="*/ 38 w 332"/>
              <a:gd name="T25" fmla="*/ 168 h 333"/>
              <a:gd name="T26" fmla="*/ 58 w 332"/>
              <a:gd name="T27" fmla="*/ 167 h 333"/>
              <a:gd name="T28" fmla="*/ 80 w 332"/>
              <a:gd name="T29" fmla="*/ 193 h 333"/>
              <a:gd name="T30" fmla="*/ 102 w 332"/>
              <a:gd name="T31" fmla="*/ 182 h 333"/>
              <a:gd name="T32" fmla="*/ 93 w 332"/>
              <a:gd name="T33" fmla="*/ 156 h 333"/>
              <a:gd name="T34" fmla="*/ 101 w 332"/>
              <a:gd name="T35" fmla="*/ 124 h 333"/>
              <a:gd name="T36" fmla="*/ 145 w 332"/>
              <a:gd name="T37" fmla="*/ 80 h 333"/>
              <a:gd name="T38" fmla="*/ 119 w 332"/>
              <a:gd name="T39" fmla="*/ 47 h 333"/>
              <a:gd name="T40" fmla="*/ 101 w 332"/>
              <a:gd name="T41" fmla="*/ 68 h 333"/>
              <a:gd name="T42" fmla="*/ 32 w 332"/>
              <a:gd name="T43" fmla="*/ 68 h 333"/>
              <a:gd name="T44" fmla="*/ 251 w 332"/>
              <a:gd name="T45" fmla="*/ 24 h 333"/>
              <a:gd name="T46" fmla="*/ 187 w 332"/>
              <a:gd name="T47" fmla="*/ 56 h 333"/>
              <a:gd name="T48" fmla="*/ 201 w 332"/>
              <a:gd name="T49" fmla="*/ 92 h 333"/>
              <a:gd name="T50" fmla="*/ 235 w 332"/>
              <a:gd name="T51" fmla="*/ 92 h 333"/>
              <a:gd name="T52" fmla="*/ 219 w 332"/>
              <a:gd name="T53" fmla="*/ 115 h 333"/>
              <a:gd name="T54" fmla="*/ 187 w 332"/>
              <a:gd name="T55" fmla="*/ 130 h 333"/>
              <a:gd name="T56" fmla="*/ 161 w 332"/>
              <a:gd name="T57" fmla="*/ 168 h 333"/>
              <a:gd name="T58" fmla="*/ 169 w 332"/>
              <a:gd name="T59" fmla="*/ 204 h 333"/>
              <a:gd name="T60" fmla="*/ 206 w 332"/>
              <a:gd name="T61" fmla="*/ 225 h 333"/>
              <a:gd name="T62" fmla="*/ 218 w 332"/>
              <a:gd name="T63" fmla="*/ 212 h 333"/>
              <a:gd name="T64" fmla="*/ 229 w 332"/>
              <a:gd name="T65" fmla="*/ 244 h 333"/>
              <a:gd name="T66" fmla="*/ 217 w 332"/>
              <a:gd name="T67" fmla="*/ 289 h 333"/>
              <a:gd name="T68" fmla="*/ 245 w 332"/>
              <a:gd name="T69" fmla="*/ 276 h 333"/>
              <a:gd name="T70" fmla="*/ 259 w 332"/>
              <a:gd name="T71" fmla="*/ 256 h 333"/>
              <a:gd name="T72" fmla="*/ 259 w 332"/>
              <a:gd name="T73" fmla="*/ 168 h 333"/>
              <a:gd name="T74" fmla="*/ 239 w 332"/>
              <a:gd name="T75" fmla="*/ 137 h 333"/>
              <a:gd name="T76" fmla="*/ 259 w 332"/>
              <a:gd name="T77" fmla="*/ 124 h 333"/>
              <a:gd name="T78" fmla="*/ 284 w 332"/>
              <a:gd name="T79" fmla="*/ 137 h 333"/>
              <a:gd name="T80" fmla="*/ 306 w 332"/>
              <a:gd name="T81" fmla="*/ 170 h 333"/>
              <a:gd name="T82" fmla="*/ 306 w 332"/>
              <a:gd name="T83" fmla="*/ 186 h 333"/>
              <a:gd name="T84" fmla="*/ 332 w 332"/>
              <a:gd name="T85" fmla="*/ 181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" h="333">
                <a:moveTo>
                  <a:pt x="0" y="167"/>
                </a:moveTo>
                <a:cubicBezTo>
                  <a:pt x="0" y="128"/>
                  <a:pt x="13" y="92"/>
                  <a:pt x="36" y="63"/>
                </a:cubicBezTo>
                <a:cubicBezTo>
                  <a:pt x="66" y="25"/>
                  <a:pt x="113" y="0"/>
                  <a:pt x="166" y="0"/>
                </a:cubicBezTo>
                <a:cubicBezTo>
                  <a:pt x="258" y="0"/>
                  <a:pt x="332" y="75"/>
                  <a:pt x="332" y="167"/>
                </a:cubicBezTo>
                <a:cubicBezTo>
                  <a:pt x="332" y="258"/>
                  <a:pt x="258" y="333"/>
                  <a:pt x="166" y="333"/>
                </a:cubicBezTo>
                <a:cubicBezTo>
                  <a:pt x="74" y="333"/>
                  <a:pt x="0" y="258"/>
                  <a:pt x="0" y="167"/>
                </a:cubicBezTo>
                <a:close/>
                <a:moveTo>
                  <a:pt x="89" y="314"/>
                </a:moveTo>
                <a:cubicBezTo>
                  <a:pt x="102" y="299"/>
                  <a:pt x="102" y="299"/>
                  <a:pt x="102" y="299"/>
                </a:cubicBezTo>
                <a:cubicBezTo>
                  <a:pt x="98" y="272"/>
                  <a:pt x="98" y="272"/>
                  <a:pt x="98" y="272"/>
                </a:cubicBezTo>
                <a:cubicBezTo>
                  <a:pt x="72" y="255"/>
                  <a:pt x="72" y="255"/>
                  <a:pt x="72" y="255"/>
                </a:cubicBezTo>
                <a:cubicBezTo>
                  <a:pt x="42" y="246"/>
                  <a:pt x="42" y="246"/>
                  <a:pt x="42" y="246"/>
                </a:cubicBezTo>
                <a:cubicBezTo>
                  <a:pt x="21" y="217"/>
                  <a:pt x="21" y="217"/>
                  <a:pt x="21" y="217"/>
                </a:cubicBezTo>
                <a:cubicBezTo>
                  <a:pt x="38" y="168"/>
                  <a:pt x="38" y="168"/>
                  <a:pt x="38" y="168"/>
                </a:cubicBezTo>
                <a:cubicBezTo>
                  <a:pt x="58" y="167"/>
                  <a:pt x="58" y="167"/>
                  <a:pt x="58" y="167"/>
                </a:cubicBezTo>
                <a:cubicBezTo>
                  <a:pt x="80" y="193"/>
                  <a:pt x="80" y="193"/>
                  <a:pt x="80" y="193"/>
                </a:cubicBezTo>
                <a:cubicBezTo>
                  <a:pt x="102" y="182"/>
                  <a:pt x="102" y="182"/>
                  <a:pt x="102" y="182"/>
                </a:cubicBezTo>
                <a:cubicBezTo>
                  <a:pt x="93" y="156"/>
                  <a:pt x="93" y="156"/>
                  <a:pt x="93" y="156"/>
                </a:cubicBezTo>
                <a:cubicBezTo>
                  <a:pt x="101" y="124"/>
                  <a:pt x="101" y="124"/>
                  <a:pt x="101" y="124"/>
                </a:cubicBezTo>
                <a:cubicBezTo>
                  <a:pt x="145" y="80"/>
                  <a:pt x="145" y="80"/>
                  <a:pt x="145" y="80"/>
                </a:cubicBezTo>
                <a:cubicBezTo>
                  <a:pt x="119" y="47"/>
                  <a:pt x="119" y="47"/>
                  <a:pt x="119" y="47"/>
                </a:cubicBezTo>
                <a:cubicBezTo>
                  <a:pt x="101" y="68"/>
                  <a:pt x="101" y="68"/>
                  <a:pt x="101" y="68"/>
                </a:cubicBezTo>
                <a:cubicBezTo>
                  <a:pt x="32" y="68"/>
                  <a:pt x="32" y="68"/>
                  <a:pt x="32" y="68"/>
                </a:cubicBezTo>
                <a:moveTo>
                  <a:pt x="251" y="24"/>
                </a:moveTo>
                <a:cubicBezTo>
                  <a:pt x="187" y="56"/>
                  <a:pt x="187" y="56"/>
                  <a:pt x="187" y="56"/>
                </a:cubicBezTo>
                <a:cubicBezTo>
                  <a:pt x="201" y="92"/>
                  <a:pt x="201" y="92"/>
                  <a:pt x="201" y="92"/>
                </a:cubicBezTo>
                <a:cubicBezTo>
                  <a:pt x="235" y="92"/>
                  <a:pt x="235" y="92"/>
                  <a:pt x="235" y="92"/>
                </a:cubicBezTo>
                <a:cubicBezTo>
                  <a:pt x="219" y="115"/>
                  <a:pt x="219" y="115"/>
                  <a:pt x="219" y="115"/>
                </a:cubicBezTo>
                <a:cubicBezTo>
                  <a:pt x="187" y="130"/>
                  <a:pt x="187" y="130"/>
                  <a:pt x="187" y="130"/>
                </a:cubicBezTo>
                <a:cubicBezTo>
                  <a:pt x="161" y="168"/>
                  <a:pt x="161" y="168"/>
                  <a:pt x="161" y="168"/>
                </a:cubicBezTo>
                <a:cubicBezTo>
                  <a:pt x="169" y="204"/>
                  <a:pt x="169" y="204"/>
                  <a:pt x="169" y="204"/>
                </a:cubicBezTo>
                <a:cubicBezTo>
                  <a:pt x="206" y="225"/>
                  <a:pt x="206" y="225"/>
                  <a:pt x="206" y="225"/>
                </a:cubicBezTo>
                <a:cubicBezTo>
                  <a:pt x="218" y="212"/>
                  <a:pt x="218" y="212"/>
                  <a:pt x="218" y="212"/>
                </a:cubicBezTo>
                <a:cubicBezTo>
                  <a:pt x="229" y="244"/>
                  <a:pt x="229" y="244"/>
                  <a:pt x="229" y="244"/>
                </a:cubicBezTo>
                <a:cubicBezTo>
                  <a:pt x="217" y="289"/>
                  <a:pt x="217" y="289"/>
                  <a:pt x="217" y="289"/>
                </a:cubicBezTo>
                <a:cubicBezTo>
                  <a:pt x="245" y="276"/>
                  <a:pt x="245" y="276"/>
                  <a:pt x="245" y="276"/>
                </a:cubicBezTo>
                <a:cubicBezTo>
                  <a:pt x="259" y="256"/>
                  <a:pt x="259" y="256"/>
                  <a:pt x="259" y="256"/>
                </a:cubicBezTo>
                <a:cubicBezTo>
                  <a:pt x="259" y="168"/>
                  <a:pt x="259" y="168"/>
                  <a:pt x="259" y="168"/>
                </a:cubicBezTo>
                <a:cubicBezTo>
                  <a:pt x="239" y="137"/>
                  <a:pt x="239" y="137"/>
                  <a:pt x="239" y="137"/>
                </a:cubicBezTo>
                <a:cubicBezTo>
                  <a:pt x="259" y="124"/>
                  <a:pt x="259" y="124"/>
                  <a:pt x="259" y="124"/>
                </a:cubicBezTo>
                <a:cubicBezTo>
                  <a:pt x="284" y="137"/>
                  <a:pt x="284" y="137"/>
                  <a:pt x="284" y="137"/>
                </a:cubicBezTo>
                <a:cubicBezTo>
                  <a:pt x="306" y="170"/>
                  <a:pt x="306" y="170"/>
                  <a:pt x="306" y="170"/>
                </a:cubicBezTo>
                <a:cubicBezTo>
                  <a:pt x="306" y="186"/>
                  <a:pt x="306" y="186"/>
                  <a:pt x="306" y="186"/>
                </a:cubicBezTo>
                <a:cubicBezTo>
                  <a:pt x="332" y="181"/>
                  <a:pt x="332" y="181"/>
                  <a:pt x="332" y="181"/>
                </a:cubicBezTo>
              </a:path>
            </a:pathLst>
          </a:custGeom>
          <a:noFill/>
          <a:ln w="15875" cap="flat">
            <a:solidFill>
              <a:srgbClr val="74277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A9D041F-0B12-4C21-B535-FA367EB53B1F}"/>
              </a:ext>
            </a:extLst>
          </p:cNvPr>
          <p:cNvGrpSpPr/>
          <p:nvPr/>
        </p:nvGrpSpPr>
        <p:grpSpPr>
          <a:xfrm>
            <a:off x="326701" y="5060080"/>
            <a:ext cx="6288404" cy="470396"/>
            <a:chOff x="342194" y="6003898"/>
            <a:chExt cx="6288404" cy="470396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FC0A281-2B53-4753-8CC6-EEC21315B1A4}"/>
                </a:ext>
              </a:extLst>
            </p:cNvPr>
            <p:cNvSpPr/>
            <p:nvPr/>
          </p:nvSpPr>
          <p:spPr>
            <a:xfrm>
              <a:off x="342194" y="6003898"/>
              <a:ext cx="1708804" cy="1596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pPr algn="ctr">
                <a:spcBef>
                  <a:spcPts val="600"/>
                </a:spcBef>
              </a:pPr>
              <a:r>
                <a:rPr lang="en-US" sz="1050" dirty="0">
                  <a:latin typeface="Segoe UI" panose="020B0502040204020203" pitchFamily="34" charset="0"/>
                  <a:cs typeface="Segoe UI" panose="020B0502040204020203" pitchFamily="34" charset="0"/>
                </a:rPr>
                <a:t>ROI over three years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B04EA8D-C8DE-43B1-97FE-DF43ABA5DB9F}"/>
                </a:ext>
              </a:extLst>
            </p:cNvPr>
            <p:cNvSpPr/>
            <p:nvPr/>
          </p:nvSpPr>
          <p:spPr>
            <a:xfrm>
              <a:off x="2473241" y="6003899"/>
              <a:ext cx="1879684" cy="34967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reduction in app</a:t>
              </a:r>
              <a:b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development costs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45B31A8B-B56B-466E-BBC1-492190A04F30}"/>
                </a:ext>
              </a:extLst>
            </p:cNvPr>
            <p:cNvSpPr/>
            <p:nvPr/>
          </p:nvSpPr>
          <p:spPr>
            <a:xfrm>
              <a:off x="4750914" y="6003898"/>
              <a:ext cx="1879684" cy="47039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0" rtlCol="0" anchor="t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revenue uplift linked </a:t>
              </a:r>
              <a:b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to increased, faster</a:t>
              </a:r>
              <a:b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</a:br>
              <a:r>
                <a:rPr lang="en-US" sz="1050" dirty="0"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rPr>
                <a:t>development efforts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307C81B-DC6C-1545-BF80-46C360A7057A}"/>
              </a:ext>
            </a:extLst>
          </p:cNvPr>
          <p:cNvGrpSpPr/>
          <p:nvPr/>
        </p:nvGrpSpPr>
        <p:grpSpPr>
          <a:xfrm>
            <a:off x="815342" y="3766586"/>
            <a:ext cx="5225680" cy="731520"/>
            <a:chOff x="815342" y="4174319"/>
            <a:chExt cx="5225680" cy="7315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13590F6-5907-4805-99B9-B87D18E19481}"/>
                </a:ext>
              </a:extLst>
            </p:cNvPr>
            <p:cNvSpPr/>
            <p:nvPr/>
          </p:nvSpPr>
          <p:spPr>
            <a:xfrm>
              <a:off x="815342" y="4174319"/>
              <a:ext cx="731520" cy="73152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280160" rIns="0" bIns="0"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600" dirty="0">
                  <a:solidFill>
                    <a:srgbClr val="74277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188%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6188CC4-8335-4D70-9D61-BF6761685D3C}"/>
                </a:ext>
              </a:extLst>
            </p:cNvPr>
            <p:cNvSpPr/>
            <p:nvPr/>
          </p:nvSpPr>
          <p:spPr>
            <a:xfrm>
              <a:off x="3031830" y="4174319"/>
              <a:ext cx="731520" cy="73152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280160" rIns="0" bIns="0"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600">
                  <a:solidFill>
                    <a:srgbClr val="74277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74%</a:t>
              </a:r>
              <a:endParaRPr lang="en-US" sz="2600" dirty="0">
                <a:solidFill>
                  <a:srgbClr val="742774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96022F1-2186-4B7A-8491-E1616BA85144}"/>
                </a:ext>
              </a:extLst>
            </p:cNvPr>
            <p:cNvSpPr/>
            <p:nvPr/>
          </p:nvSpPr>
          <p:spPr>
            <a:xfrm>
              <a:off x="5309502" y="4174319"/>
              <a:ext cx="731520" cy="731520"/>
            </a:xfrm>
            <a:prstGeom prst="ellipse">
              <a:avLst/>
            </a:prstGeom>
            <a:solidFill>
              <a:schemeClr val="bg1"/>
            </a:solidFill>
            <a:ln w="63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280160" rIns="0" bIns="0"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600" dirty="0">
                  <a:solidFill>
                    <a:srgbClr val="74277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4.3%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A66CC286-1D86-47CA-8638-9EEFB028F762}"/>
                </a:ext>
              </a:extLst>
            </p:cNvPr>
            <p:cNvCxnSpPr>
              <a:cxnSpLocks/>
              <a:stCxn id="95" idx="2"/>
              <a:endCxn id="92" idx="6"/>
            </p:cNvCxnSpPr>
            <p:nvPr/>
          </p:nvCxnSpPr>
          <p:spPr>
            <a:xfrm flipH="1">
              <a:off x="1546866" y="4540078"/>
              <a:ext cx="1484967" cy="0"/>
            </a:xfrm>
            <a:prstGeom prst="line">
              <a:avLst/>
            </a:prstGeom>
            <a:ln w="6350" cap="rnd">
              <a:solidFill>
                <a:srgbClr val="742774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FF3C2EF-FBE0-4F25-9075-B5F981AE5F17}"/>
                </a:ext>
              </a:extLst>
            </p:cNvPr>
            <p:cNvCxnSpPr>
              <a:cxnSpLocks/>
              <a:stCxn id="98" idx="2"/>
              <a:endCxn id="95" idx="6"/>
            </p:cNvCxnSpPr>
            <p:nvPr/>
          </p:nvCxnSpPr>
          <p:spPr>
            <a:xfrm flipH="1">
              <a:off x="3763354" y="4540078"/>
              <a:ext cx="1546153" cy="0"/>
            </a:xfrm>
            <a:prstGeom prst="line">
              <a:avLst/>
            </a:prstGeom>
            <a:ln w="6350" cap="rnd">
              <a:solidFill>
                <a:srgbClr val="742774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C4E1D22E-3985-4E82-9FA3-22296042996B}"/>
                </a:ext>
              </a:extLst>
            </p:cNvPr>
            <p:cNvSpPr/>
            <p:nvPr/>
          </p:nvSpPr>
          <p:spPr>
            <a:xfrm>
              <a:off x="815342" y="4174319"/>
              <a:ext cx="731520" cy="7315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74277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280160" rIns="0" bIns="0"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600" dirty="0">
                  <a:solidFill>
                    <a:srgbClr val="74277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0B34B78-3281-4BA6-94E3-0D4219D48DA9}"/>
                </a:ext>
              </a:extLst>
            </p:cNvPr>
            <p:cNvSpPr/>
            <p:nvPr/>
          </p:nvSpPr>
          <p:spPr>
            <a:xfrm>
              <a:off x="3031830" y="4174319"/>
              <a:ext cx="731520" cy="7315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74277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280160" rIns="0" bIns="0"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600" dirty="0">
                  <a:solidFill>
                    <a:srgbClr val="74277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</a:p>
          </p:txBody>
        </p:sp>
        <p:sp>
          <p:nvSpPr>
            <p:cNvPr id="188" name="MiniContract_E93B" title="Icon of a rectangle on the lower-left inside a larger rectangle with an arrow pointed to the lower-left corner">
              <a:extLst>
                <a:ext uri="{FF2B5EF4-FFF2-40B4-BE49-F238E27FC236}">
                  <a16:creationId xmlns:a16="http://schemas.microsoft.com/office/drawing/2014/main" id="{7EB89831-B933-4923-9861-70D9BD05094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230800" y="4398703"/>
              <a:ext cx="333576" cy="282750"/>
            </a:xfrm>
            <a:custGeom>
              <a:avLst/>
              <a:gdLst>
                <a:gd name="T0" fmla="*/ 4778 w 4778"/>
                <a:gd name="T1" fmla="*/ 1104 h 4050"/>
                <a:gd name="T2" fmla="*/ 4778 w 4778"/>
                <a:gd name="T3" fmla="*/ 4050 h 4050"/>
                <a:gd name="T4" fmla="*/ 0 w 4778"/>
                <a:gd name="T5" fmla="*/ 4050 h 4050"/>
                <a:gd name="T6" fmla="*/ 0 w 4778"/>
                <a:gd name="T7" fmla="*/ 0 h 4050"/>
                <a:gd name="T8" fmla="*/ 3674 w 4778"/>
                <a:gd name="T9" fmla="*/ 0 h 4050"/>
                <a:gd name="T10" fmla="*/ 2213 w 4778"/>
                <a:gd name="T11" fmla="*/ 2578 h 4050"/>
                <a:gd name="T12" fmla="*/ 0 w 4778"/>
                <a:gd name="T13" fmla="*/ 2578 h 4050"/>
                <a:gd name="T14" fmla="*/ 0 w 4778"/>
                <a:gd name="T15" fmla="*/ 4050 h 4050"/>
                <a:gd name="T16" fmla="*/ 2213 w 4778"/>
                <a:gd name="T17" fmla="*/ 4050 h 4050"/>
                <a:gd name="T18" fmla="*/ 2213 w 4778"/>
                <a:gd name="T19" fmla="*/ 2578 h 4050"/>
                <a:gd name="T20" fmla="*/ 2942 w 4778"/>
                <a:gd name="T21" fmla="*/ 550 h 4050"/>
                <a:gd name="T22" fmla="*/ 2942 w 4778"/>
                <a:gd name="T23" fmla="*/ 1843 h 4050"/>
                <a:gd name="T24" fmla="*/ 4233 w 4778"/>
                <a:gd name="T25" fmla="*/ 1843 h 4050"/>
                <a:gd name="T26" fmla="*/ 4778 w 4778"/>
                <a:gd name="T27" fmla="*/ 0 h 4050"/>
                <a:gd name="T28" fmla="*/ 2939 w 4778"/>
                <a:gd name="T29" fmla="*/ 1840 h 4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78" h="4050">
                  <a:moveTo>
                    <a:pt x="4778" y="1104"/>
                  </a:moveTo>
                  <a:lnTo>
                    <a:pt x="4778" y="4050"/>
                  </a:lnTo>
                  <a:lnTo>
                    <a:pt x="0" y="4050"/>
                  </a:lnTo>
                  <a:lnTo>
                    <a:pt x="0" y="0"/>
                  </a:lnTo>
                  <a:lnTo>
                    <a:pt x="3674" y="0"/>
                  </a:lnTo>
                  <a:moveTo>
                    <a:pt x="2213" y="2578"/>
                  </a:moveTo>
                  <a:lnTo>
                    <a:pt x="0" y="2578"/>
                  </a:lnTo>
                  <a:lnTo>
                    <a:pt x="0" y="4050"/>
                  </a:lnTo>
                  <a:lnTo>
                    <a:pt x="2213" y="4050"/>
                  </a:lnTo>
                  <a:lnTo>
                    <a:pt x="2213" y="2578"/>
                  </a:lnTo>
                  <a:moveTo>
                    <a:pt x="2942" y="550"/>
                  </a:moveTo>
                  <a:lnTo>
                    <a:pt x="2942" y="1843"/>
                  </a:lnTo>
                  <a:lnTo>
                    <a:pt x="4233" y="1843"/>
                  </a:lnTo>
                  <a:moveTo>
                    <a:pt x="4778" y="0"/>
                  </a:moveTo>
                  <a:lnTo>
                    <a:pt x="2939" y="1840"/>
                  </a:lnTo>
                </a:path>
              </a:pathLst>
            </a:custGeom>
            <a:noFill/>
            <a:ln w="15875" cap="sq">
              <a:solidFill>
                <a:srgbClr val="74277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0A6E9A19-6B67-4DAF-8278-06F43B25FF1F}"/>
                </a:ext>
              </a:extLst>
            </p:cNvPr>
            <p:cNvSpPr/>
            <p:nvPr/>
          </p:nvSpPr>
          <p:spPr>
            <a:xfrm>
              <a:off x="5309502" y="4174319"/>
              <a:ext cx="731520" cy="73152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74277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280160" rIns="0" bIns="0" rtlCol="0" anchor="ctr"/>
            <a:lstStyle/>
            <a:p>
              <a:pPr algn="ctr">
                <a:spcBef>
                  <a:spcPts val="600"/>
                </a:spcBef>
              </a:pPr>
              <a:r>
                <a:rPr lang="en-US" sz="2600" dirty="0">
                  <a:solidFill>
                    <a:srgbClr val="74277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</a:p>
          </p:txBody>
        </p:sp>
        <p:sp>
          <p:nvSpPr>
            <p:cNvPr id="189" name="Chart_E999" title="Icon of a line graph with an arrow at the end pointing up">
              <a:extLst>
                <a:ext uri="{FF2B5EF4-FFF2-40B4-BE49-F238E27FC236}">
                  <a16:creationId xmlns:a16="http://schemas.microsoft.com/office/drawing/2014/main" id="{FAC363F9-F199-450B-B95A-1E2BD41F4896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5524812" y="4389522"/>
              <a:ext cx="300900" cy="301114"/>
            </a:xfrm>
            <a:custGeom>
              <a:avLst/>
              <a:gdLst>
                <a:gd name="T0" fmla="*/ 0 w 4245"/>
                <a:gd name="T1" fmla="*/ 0 h 4248"/>
                <a:gd name="T2" fmla="*/ 0 w 4245"/>
                <a:gd name="T3" fmla="*/ 4248 h 4248"/>
                <a:gd name="T4" fmla="*/ 4245 w 4245"/>
                <a:gd name="T5" fmla="*/ 4248 h 4248"/>
                <a:gd name="T6" fmla="*/ 4088 w 4245"/>
                <a:gd name="T7" fmla="*/ 1101 h 4248"/>
                <a:gd name="T8" fmla="*/ 2515 w 4245"/>
                <a:gd name="T9" fmla="*/ 2675 h 4248"/>
                <a:gd name="T10" fmla="*/ 1886 w 4245"/>
                <a:gd name="T11" fmla="*/ 2045 h 4248"/>
                <a:gd name="T12" fmla="*/ 0 w 4245"/>
                <a:gd name="T13" fmla="*/ 3933 h 4248"/>
                <a:gd name="T14" fmla="*/ 4088 w 4245"/>
                <a:gd name="T15" fmla="*/ 2203 h 4248"/>
                <a:gd name="T16" fmla="*/ 4088 w 4245"/>
                <a:gd name="T17" fmla="*/ 1101 h 4248"/>
                <a:gd name="T18" fmla="*/ 2987 w 4245"/>
                <a:gd name="T19" fmla="*/ 1101 h 4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45" h="4248">
                  <a:moveTo>
                    <a:pt x="0" y="0"/>
                  </a:moveTo>
                  <a:lnTo>
                    <a:pt x="0" y="4248"/>
                  </a:lnTo>
                  <a:lnTo>
                    <a:pt x="4245" y="4248"/>
                  </a:lnTo>
                  <a:moveTo>
                    <a:pt x="4088" y="1101"/>
                  </a:moveTo>
                  <a:lnTo>
                    <a:pt x="2515" y="2675"/>
                  </a:lnTo>
                  <a:lnTo>
                    <a:pt x="1886" y="2045"/>
                  </a:lnTo>
                  <a:lnTo>
                    <a:pt x="0" y="3933"/>
                  </a:lnTo>
                  <a:moveTo>
                    <a:pt x="4088" y="2203"/>
                  </a:moveTo>
                  <a:lnTo>
                    <a:pt x="4088" y="1101"/>
                  </a:lnTo>
                  <a:lnTo>
                    <a:pt x="2987" y="1101"/>
                  </a:lnTo>
                </a:path>
              </a:pathLst>
            </a:custGeom>
            <a:noFill/>
            <a:ln w="15875" cap="flat">
              <a:solidFill>
                <a:srgbClr val="74277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212" name="money_2" title="Icon of a dollar sign with an arrow around it pointing clockwise">
              <a:extLst>
                <a:ext uri="{FF2B5EF4-FFF2-40B4-BE49-F238E27FC236}">
                  <a16:creationId xmlns:a16="http://schemas.microsoft.com/office/drawing/2014/main" id="{EC096264-FC13-49D7-B50C-0414EDB47C6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62281" y="4332792"/>
              <a:ext cx="393192" cy="414574"/>
            </a:xfrm>
            <a:custGeom>
              <a:avLst/>
              <a:gdLst>
                <a:gd name="T0" fmla="*/ 307 w 307"/>
                <a:gd name="T1" fmla="*/ 163 h 326"/>
                <a:gd name="T2" fmla="*/ 282 w 307"/>
                <a:gd name="T3" fmla="*/ 244 h 326"/>
                <a:gd name="T4" fmla="*/ 82 w 307"/>
                <a:gd name="T5" fmla="*/ 281 h 326"/>
                <a:gd name="T6" fmla="*/ 45 w 307"/>
                <a:gd name="T7" fmla="*/ 82 h 326"/>
                <a:gd name="T8" fmla="*/ 245 w 307"/>
                <a:gd name="T9" fmla="*/ 45 h 326"/>
                <a:gd name="T10" fmla="*/ 297 w 307"/>
                <a:gd name="T11" fmla="*/ 110 h 326"/>
                <a:gd name="T12" fmla="*/ 257 w 307"/>
                <a:gd name="T13" fmla="*/ 99 h 326"/>
                <a:gd name="T14" fmla="*/ 297 w 307"/>
                <a:gd name="T15" fmla="*/ 109 h 326"/>
                <a:gd name="T16" fmla="*/ 307 w 307"/>
                <a:gd name="T17" fmla="*/ 70 h 326"/>
                <a:gd name="T18" fmla="*/ 126 w 307"/>
                <a:gd name="T19" fmla="*/ 199 h 326"/>
                <a:gd name="T20" fmla="*/ 182 w 307"/>
                <a:gd name="T21" fmla="*/ 199 h 326"/>
                <a:gd name="T22" fmla="*/ 202 w 307"/>
                <a:gd name="T23" fmla="*/ 179 h 326"/>
                <a:gd name="T24" fmla="*/ 182 w 307"/>
                <a:gd name="T25" fmla="*/ 158 h 326"/>
                <a:gd name="T26" fmla="*/ 147 w 307"/>
                <a:gd name="T27" fmla="*/ 158 h 326"/>
                <a:gd name="T28" fmla="*/ 126 w 307"/>
                <a:gd name="T29" fmla="*/ 137 h 326"/>
                <a:gd name="T30" fmla="*/ 147 w 307"/>
                <a:gd name="T31" fmla="*/ 117 h 326"/>
                <a:gd name="T32" fmla="*/ 201 w 307"/>
                <a:gd name="T33" fmla="*/ 117 h 326"/>
                <a:gd name="T34" fmla="*/ 164 w 307"/>
                <a:gd name="T35" fmla="*/ 88 h 326"/>
                <a:gd name="T36" fmla="*/ 164 w 307"/>
                <a:gd name="T37" fmla="*/ 226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7" h="326">
                  <a:moveTo>
                    <a:pt x="307" y="163"/>
                  </a:moveTo>
                  <a:cubicBezTo>
                    <a:pt x="307" y="191"/>
                    <a:pt x="299" y="219"/>
                    <a:pt x="282" y="244"/>
                  </a:cubicBezTo>
                  <a:cubicBezTo>
                    <a:pt x="237" y="310"/>
                    <a:pt x="148" y="326"/>
                    <a:pt x="82" y="281"/>
                  </a:cubicBezTo>
                  <a:cubicBezTo>
                    <a:pt x="17" y="236"/>
                    <a:pt x="0" y="147"/>
                    <a:pt x="45" y="82"/>
                  </a:cubicBezTo>
                  <a:cubicBezTo>
                    <a:pt x="90" y="16"/>
                    <a:pt x="179" y="0"/>
                    <a:pt x="245" y="45"/>
                  </a:cubicBezTo>
                  <a:cubicBezTo>
                    <a:pt x="269" y="61"/>
                    <a:pt x="287" y="84"/>
                    <a:pt x="297" y="110"/>
                  </a:cubicBezTo>
                  <a:moveTo>
                    <a:pt x="257" y="99"/>
                  </a:moveTo>
                  <a:cubicBezTo>
                    <a:pt x="297" y="109"/>
                    <a:pt x="297" y="109"/>
                    <a:pt x="297" y="109"/>
                  </a:cubicBezTo>
                  <a:cubicBezTo>
                    <a:pt x="307" y="70"/>
                    <a:pt x="307" y="70"/>
                    <a:pt x="307" y="70"/>
                  </a:cubicBezTo>
                  <a:moveTo>
                    <a:pt x="126" y="199"/>
                  </a:moveTo>
                  <a:cubicBezTo>
                    <a:pt x="182" y="199"/>
                    <a:pt x="182" y="199"/>
                    <a:pt x="182" y="199"/>
                  </a:cubicBezTo>
                  <a:cubicBezTo>
                    <a:pt x="193" y="199"/>
                    <a:pt x="202" y="190"/>
                    <a:pt x="202" y="179"/>
                  </a:cubicBezTo>
                  <a:cubicBezTo>
                    <a:pt x="202" y="168"/>
                    <a:pt x="193" y="158"/>
                    <a:pt x="182" y="158"/>
                  </a:cubicBezTo>
                  <a:cubicBezTo>
                    <a:pt x="147" y="158"/>
                    <a:pt x="147" y="158"/>
                    <a:pt x="147" y="158"/>
                  </a:cubicBezTo>
                  <a:cubicBezTo>
                    <a:pt x="136" y="158"/>
                    <a:pt x="126" y="148"/>
                    <a:pt x="126" y="137"/>
                  </a:cubicBezTo>
                  <a:cubicBezTo>
                    <a:pt x="126" y="126"/>
                    <a:pt x="136" y="117"/>
                    <a:pt x="147" y="117"/>
                  </a:cubicBezTo>
                  <a:cubicBezTo>
                    <a:pt x="201" y="117"/>
                    <a:pt x="201" y="117"/>
                    <a:pt x="201" y="117"/>
                  </a:cubicBezTo>
                  <a:moveTo>
                    <a:pt x="164" y="88"/>
                  </a:moveTo>
                  <a:cubicBezTo>
                    <a:pt x="164" y="226"/>
                    <a:pt x="164" y="226"/>
                    <a:pt x="164" y="226"/>
                  </a:cubicBezTo>
                </a:path>
              </a:pathLst>
            </a:custGeom>
            <a:noFill/>
            <a:ln w="15875" cap="flat">
              <a:solidFill>
                <a:srgbClr val="74277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</a:endParaRPr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2D64643D-6840-48C0-8227-C300FF48E77B}"/>
              </a:ext>
            </a:extLst>
          </p:cNvPr>
          <p:cNvSpPr/>
          <p:nvPr/>
        </p:nvSpPr>
        <p:spPr>
          <a:xfrm>
            <a:off x="4794403" y="779795"/>
            <a:ext cx="1438853" cy="1438851"/>
          </a:xfrm>
          <a:prstGeom prst="ellipse">
            <a:avLst/>
          </a:prstGeom>
          <a:solidFill>
            <a:srgbClr val="74277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E46B00A-E9EC-3042-B8A4-858CB281C6E8}"/>
              </a:ext>
            </a:extLst>
          </p:cNvPr>
          <p:cNvSpPr/>
          <p:nvPr/>
        </p:nvSpPr>
        <p:spPr>
          <a:xfrm>
            <a:off x="0" y="8580395"/>
            <a:ext cx="6858000" cy="567267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048F29-A0AC-DC46-B6DE-53B79AB4D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225" y="8660728"/>
            <a:ext cx="908021" cy="407759"/>
          </a:xfrm>
          <a:prstGeom prst="rect">
            <a:avLst/>
          </a:prstGeom>
        </p:spPr>
      </p:pic>
      <p:sp>
        <p:nvSpPr>
          <p:cNvPr id="59" name="Digital_Transformation" title="Icon of a cloud of which half is made of dots">
            <a:extLst>
              <a:ext uri="{FF2B5EF4-FFF2-40B4-BE49-F238E27FC236}">
                <a16:creationId xmlns:a16="http://schemas.microsoft.com/office/drawing/2014/main" id="{6E95912B-0EA4-F247-B3EB-4C4A969B181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990241" y="1154400"/>
            <a:ext cx="1069143" cy="572354"/>
          </a:xfrm>
          <a:custGeom>
            <a:avLst/>
            <a:gdLst>
              <a:gd name="T0" fmla="*/ 0 w 357"/>
              <a:gd name="T1" fmla="*/ 95 h 190"/>
              <a:gd name="T2" fmla="*/ 7 w 357"/>
              <a:gd name="T3" fmla="*/ 95 h 190"/>
              <a:gd name="T4" fmla="*/ 0 w 357"/>
              <a:gd name="T5" fmla="*/ 143 h 190"/>
              <a:gd name="T6" fmla="*/ 7 w 357"/>
              <a:gd name="T7" fmla="*/ 143 h 190"/>
              <a:gd name="T8" fmla="*/ 47 w 357"/>
              <a:gd name="T9" fmla="*/ 190 h 190"/>
              <a:gd name="T10" fmla="*/ 54 w 357"/>
              <a:gd name="T11" fmla="*/ 190 h 190"/>
              <a:gd name="T12" fmla="*/ 47 w 357"/>
              <a:gd name="T13" fmla="*/ 47 h 190"/>
              <a:gd name="T14" fmla="*/ 54 w 357"/>
              <a:gd name="T15" fmla="*/ 47 h 190"/>
              <a:gd name="T16" fmla="*/ 47 w 357"/>
              <a:gd name="T17" fmla="*/ 95 h 190"/>
              <a:gd name="T18" fmla="*/ 54 w 357"/>
              <a:gd name="T19" fmla="*/ 95 h 190"/>
              <a:gd name="T20" fmla="*/ 47 w 357"/>
              <a:gd name="T21" fmla="*/ 143 h 190"/>
              <a:gd name="T22" fmla="*/ 54 w 357"/>
              <a:gd name="T23" fmla="*/ 143 h 190"/>
              <a:gd name="T24" fmla="*/ 141 w 357"/>
              <a:gd name="T25" fmla="*/ 0 h 190"/>
              <a:gd name="T26" fmla="*/ 148 w 357"/>
              <a:gd name="T27" fmla="*/ 0 h 190"/>
              <a:gd name="T28" fmla="*/ 141 w 357"/>
              <a:gd name="T29" fmla="*/ 95 h 190"/>
              <a:gd name="T30" fmla="*/ 148 w 357"/>
              <a:gd name="T31" fmla="*/ 95 h 190"/>
              <a:gd name="T32" fmla="*/ 141 w 357"/>
              <a:gd name="T33" fmla="*/ 143 h 190"/>
              <a:gd name="T34" fmla="*/ 148 w 357"/>
              <a:gd name="T35" fmla="*/ 143 h 190"/>
              <a:gd name="T36" fmla="*/ 94 w 357"/>
              <a:gd name="T37" fmla="*/ 190 h 190"/>
              <a:gd name="T38" fmla="*/ 101 w 357"/>
              <a:gd name="T39" fmla="*/ 190 h 190"/>
              <a:gd name="T40" fmla="*/ 94 w 357"/>
              <a:gd name="T41" fmla="*/ 47 h 190"/>
              <a:gd name="T42" fmla="*/ 101 w 357"/>
              <a:gd name="T43" fmla="*/ 47 h 190"/>
              <a:gd name="T44" fmla="*/ 94 w 357"/>
              <a:gd name="T45" fmla="*/ 95 h 190"/>
              <a:gd name="T46" fmla="*/ 101 w 357"/>
              <a:gd name="T47" fmla="*/ 95 h 190"/>
              <a:gd name="T48" fmla="*/ 94 w 357"/>
              <a:gd name="T49" fmla="*/ 143 h 190"/>
              <a:gd name="T50" fmla="*/ 101 w 357"/>
              <a:gd name="T51" fmla="*/ 143 h 190"/>
              <a:gd name="T52" fmla="*/ 132 w 357"/>
              <a:gd name="T53" fmla="*/ 190 h 190"/>
              <a:gd name="T54" fmla="*/ 298 w 357"/>
              <a:gd name="T55" fmla="*/ 190 h 190"/>
              <a:gd name="T56" fmla="*/ 357 w 357"/>
              <a:gd name="T57" fmla="*/ 131 h 190"/>
              <a:gd name="T58" fmla="*/ 298 w 357"/>
              <a:gd name="T59" fmla="*/ 71 h 190"/>
              <a:gd name="T60" fmla="*/ 285 w 357"/>
              <a:gd name="T61" fmla="*/ 73 h 190"/>
              <a:gd name="T62" fmla="*/ 192 w 357"/>
              <a:gd name="T63" fmla="*/ 0 h 190"/>
              <a:gd name="T64" fmla="*/ 179 w 357"/>
              <a:gd name="T65" fmla="*/ 0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57" h="190">
                <a:moveTo>
                  <a:pt x="0" y="95"/>
                </a:moveTo>
                <a:cubicBezTo>
                  <a:pt x="7" y="95"/>
                  <a:pt x="7" y="95"/>
                  <a:pt x="7" y="95"/>
                </a:cubicBezTo>
                <a:moveTo>
                  <a:pt x="0" y="143"/>
                </a:moveTo>
                <a:cubicBezTo>
                  <a:pt x="7" y="143"/>
                  <a:pt x="7" y="143"/>
                  <a:pt x="7" y="143"/>
                </a:cubicBezTo>
                <a:moveTo>
                  <a:pt x="47" y="190"/>
                </a:moveTo>
                <a:cubicBezTo>
                  <a:pt x="54" y="190"/>
                  <a:pt x="54" y="190"/>
                  <a:pt x="54" y="190"/>
                </a:cubicBezTo>
                <a:moveTo>
                  <a:pt x="47" y="47"/>
                </a:moveTo>
                <a:cubicBezTo>
                  <a:pt x="54" y="47"/>
                  <a:pt x="54" y="47"/>
                  <a:pt x="54" y="47"/>
                </a:cubicBezTo>
                <a:moveTo>
                  <a:pt x="47" y="95"/>
                </a:moveTo>
                <a:cubicBezTo>
                  <a:pt x="54" y="95"/>
                  <a:pt x="54" y="95"/>
                  <a:pt x="54" y="95"/>
                </a:cubicBezTo>
                <a:moveTo>
                  <a:pt x="47" y="143"/>
                </a:moveTo>
                <a:cubicBezTo>
                  <a:pt x="54" y="143"/>
                  <a:pt x="54" y="143"/>
                  <a:pt x="54" y="143"/>
                </a:cubicBezTo>
                <a:moveTo>
                  <a:pt x="141" y="0"/>
                </a:moveTo>
                <a:cubicBezTo>
                  <a:pt x="148" y="0"/>
                  <a:pt x="148" y="0"/>
                  <a:pt x="148" y="0"/>
                </a:cubicBezTo>
                <a:moveTo>
                  <a:pt x="141" y="95"/>
                </a:moveTo>
                <a:cubicBezTo>
                  <a:pt x="148" y="95"/>
                  <a:pt x="148" y="95"/>
                  <a:pt x="148" y="95"/>
                </a:cubicBezTo>
                <a:moveTo>
                  <a:pt x="141" y="143"/>
                </a:moveTo>
                <a:cubicBezTo>
                  <a:pt x="148" y="143"/>
                  <a:pt x="148" y="143"/>
                  <a:pt x="148" y="143"/>
                </a:cubicBezTo>
                <a:moveTo>
                  <a:pt x="94" y="190"/>
                </a:moveTo>
                <a:cubicBezTo>
                  <a:pt x="101" y="190"/>
                  <a:pt x="101" y="190"/>
                  <a:pt x="101" y="190"/>
                </a:cubicBezTo>
                <a:moveTo>
                  <a:pt x="94" y="47"/>
                </a:moveTo>
                <a:cubicBezTo>
                  <a:pt x="101" y="47"/>
                  <a:pt x="101" y="47"/>
                  <a:pt x="101" y="47"/>
                </a:cubicBezTo>
                <a:moveTo>
                  <a:pt x="94" y="95"/>
                </a:moveTo>
                <a:cubicBezTo>
                  <a:pt x="101" y="95"/>
                  <a:pt x="101" y="95"/>
                  <a:pt x="101" y="95"/>
                </a:cubicBezTo>
                <a:moveTo>
                  <a:pt x="94" y="143"/>
                </a:moveTo>
                <a:cubicBezTo>
                  <a:pt x="101" y="143"/>
                  <a:pt x="101" y="143"/>
                  <a:pt x="101" y="143"/>
                </a:cubicBezTo>
                <a:moveTo>
                  <a:pt x="132" y="190"/>
                </a:moveTo>
                <a:cubicBezTo>
                  <a:pt x="155" y="190"/>
                  <a:pt x="279" y="190"/>
                  <a:pt x="298" y="190"/>
                </a:cubicBezTo>
                <a:cubicBezTo>
                  <a:pt x="330" y="190"/>
                  <a:pt x="357" y="163"/>
                  <a:pt x="357" y="131"/>
                </a:cubicBezTo>
                <a:cubicBezTo>
                  <a:pt x="357" y="98"/>
                  <a:pt x="330" y="71"/>
                  <a:pt x="298" y="71"/>
                </a:cubicBezTo>
                <a:cubicBezTo>
                  <a:pt x="293" y="71"/>
                  <a:pt x="289" y="72"/>
                  <a:pt x="285" y="73"/>
                </a:cubicBezTo>
                <a:cubicBezTo>
                  <a:pt x="275" y="31"/>
                  <a:pt x="237" y="0"/>
                  <a:pt x="192" y="0"/>
                </a:cubicBezTo>
                <a:cubicBezTo>
                  <a:pt x="179" y="0"/>
                  <a:pt x="179" y="0"/>
                  <a:pt x="179" y="0"/>
                </a:cubicBezTo>
              </a:path>
            </a:pathLst>
          </a:custGeom>
          <a:noFill/>
          <a:ln w="15875" cap="sq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500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C28266A38B74BB8736D79589A967D" ma:contentTypeVersion="16" ma:contentTypeDescription="Create a new document." ma:contentTypeScope="" ma:versionID="326c486aa047cea965d9b669c91a0e3d">
  <xsd:schema xmlns:xsd="http://www.w3.org/2001/XMLSchema" xmlns:xs="http://www.w3.org/2001/XMLSchema" xmlns:p="http://schemas.microsoft.com/office/2006/metadata/properties" xmlns:ns1="http://schemas.microsoft.com/sharepoint/v3" xmlns:ns2="3f419478-5607-4e24-9036-5a0e9a431bae" xmlns:ns3="f369e916-4bd8-4af9-b2c4-8613bc5330ef" targetNamespace="http://schemas.microsoft.com/office/2006/metadata/properties" ma:root="true" ma:fieldsID="f5adf2f608a6f426ea7108ba8eda9a32" ns1:_="" ns2:_="" ns3:_="">
    <xsd:import namespace="http://schemas.microsoft.com/sharepoint/v3"/>
    <xsd:import namespace="3f419478-5607-4e24-9036-5a0e9a431bae"/>
    <xsd:import namespace="f369e916-4bd8-4af9-b2c4-8613bc5330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19478-5607-4e24-9036-5a0e9a431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9e916-4bd8-4af9-b2c4-8613bc5330e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5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8BC3A3-9B92-4C16-97E6-1823DBA46F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6D5603-7909-415B-88DE-E4C381A33D56}">
  <ds:schemaRefs>
    <ds:schemaRef ds:uri="7a20bb1a-2526-436b-a0aa-406322af6dcc"/>
    <ds:schemaRef ds:uri="http://schemas.microsoft.com/office/infopath/2007/PartnerControls"/>
    <ds:schemaRef ds:uri="http://purl.org/dc/terms/"/>
    <ds:schemaRef ds:uri="http://schemas.microsoft.com/office/2006/documentManagement/types"/>
    <ds:schemaRef ds:uri="0c1a6c9c-f016-4857-bf43-21b252e701d9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650230-88CD-4C03-BC09-AB4F0B9E487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138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Julbenson Hujon [Chillibreeze]</dc:creator>
  <cp:lastModifiedBy>Corinne Kaulia</cp:lastModifiedBy>
  <cp:revision>18</cp:revision>
  <dcterms:created xsi:type="dcterms:W3CDTF">2020-05-22T16:16:24Z</dcterms:created>
  <dcterms:modified xsi:type="dcterms:W3CDTF">2020-06-19T19:56:05Z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0x010100BF2C28266A38B74BB8736D79589A967D</vt:lpwstr>
  </property>
</Properties>
</file>